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Norwester" charset="1" panose="00000506000000000000"/>
      <p:regular r:id="rId17"/>
    </p:embeddedFont>
    <p:embeddedFont>
      <p:font typeface="Helvetica World" charset="1" panose="020B050004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notesSlides/notesSlide2.xml" Type="http://schemas.openxmlformats.org/officeDocument/2006/relationships/notesSlide"/><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26" Target="notesSlides/notesSlide6.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Layla’s story is not unique — millions live like her. The truth is, paralysis robs people of small daily joys. Existing solutions either cost too much, are not secure, or simply don’t work well enough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MindMotion is a compact AI-powered chip that interprets neural signals to restore movement. It’s secure, efficient, and designed for real-world use. This is how we reconnect intent with action.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only is MindMotion technically sound, it’s also financially viable. With a break-even point at just  3,500 chips per month, NeuroNova has a clear path to sustainability.</a:t>
            </a:r>
          </a:p>
          <a:p>
            <a:r>
              <a:rPr lang="en-US"/>
              <a:t/>
            </a:r>
          </a:p>
          <a:p>
            <a:r>
              <a:rPr lang="en-US"/>
              <a:t>With production costs around $300, we can bring MindMotion to patients at a market price of $700 — making it more affordable than traditional neuroprosthetics that cost $10,000+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the journey: we started with a vision, selected materials that work safely with the body, built and trained the AI model, and finally ran simulations. The result? MindMotion is not just an idea — it’s a validated concept with proven performance, ready for real-world trials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Every innovative technology comes with risks. For MindMotion, we considered medical safety, cybersecurity, signal accuracy, cost, and daily challenges. For each, we designed clear solutions — from biocompatible coatings to advanced AI, encryption, and a compliance roadmap. MindMotion is built not just to work, but to work safely, reliably, and affordably.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started with a vision, designing the AI chip and selecting safe, biocompatible materials. We trained our AI model to decode motor imagery signals, ran simulations in Tinkercad and Python, and validated the results. With 90% accuracy, MindMotion isn’t just an idea — it’s a working concept ready for real-world implementation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jpe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jpeg" Type="http://schemas.openxmlformats.org/officeDocument/2006/relationships/image"/><Relationship Id="rId7" Target="../media/VAG0EEhPuNE.mp4" Type="http://schemas.openxmlformats.org/officeDocument/2006/relationships/video"/><Relationship Id="rId8" Target="../media/VAG0EEhPuNE.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8.jpeg" Type="http://schemas.openxmlformats.org/officeDocument/2006/relationships/image"/><Relationship Id="rId7" Target="../media/VAG0EWyIwSk.mp4" Type="http://schemas.openxmlformats.org/officeDocument/2006/relationships/video"/><Relationship Id="rId8" Target="../media/VAG0EWyIwSk.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jpe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sp>
        <p:nvSpPr>
          <p:cNvPr name="Freeform 3" id="3"/>
          <p:cNvSpPr/>
          <p:nvPr/>
        </p:nvSpPr>
        <p:spPr>
          <a:xfrm flipH="false" flipV="false" rot="-5400000">
            <a:off x="-358858" y="4907320"/>
            <a:ext cx="3247475" cy="472360"/>
          </a:xfrm>
          <a:custGeom>
            <a:avLst/>
            <a:gdLst/>
            <a:ahLst/>
            <a:cxnLst/>
            <a:rect r="r" b="b" t="t" l="l"/>
            <a:pathLst>
              <a:path h="472360" w="3247475">
                <a:moveTo>
                  <a:pt x="0" y="0"/>
                </a:moveTo>
                <a:lnTo>
                  <a:pt x="3247476" y="0"/>
                </a:lnTo>
                <a:lnTo>
                  <a:pt x="3247476" y="472360"/>
                </a:lnTo>
                <a:lnTo>
                  <a:pt x="0" y="4723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5400000">
            <a:off x="15399382" y="4907320"/>
            <a:ext cx="3247475" cy="472360"/>
          </a:xfrm>
          <a:custGeom>
            <a:avLst/>
            <a:gdLst/>
            <a:ahLst/>
            <a:cxnLst/>
            <a:rect r="r" b="b" t="t" l="l"/>
            <a:pathLst>
              <a:path h="472360" w="3247475">
                <a:moveTo>
                  <a:pt x="0" y="472360"/>
                </a:moveTo>
                <a:lnTo>
                  <a:pt x="3247476" y="472360"/>
                </a:lnTo>
                <a:lnTo>
                  <a:pt x="3247476" y="0"/>
                </a:lnTo>
                <a:lnTo>
                  <a:pt x="0" y="0"/>
                </a:lnTo>
                <a:lnTo>
                  <a:pt x="0" y="4723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9053909"/>
            <a:ext cx="263267" cy="204391"/>
          </a:xfrm>
          <a:custGeom>
            <a:avLst/>
            <a:gdLst/>
            <a:ahLst/>
            <a:cxnLst/>
            <a:rect r="r" b="b" t="t" l="l"/>
            <a:pathLst>
              <a:path h="204391" w="263267">
                <a:moveTo>
                  <a:pt x="0" y="0"/>
                </a:moveTo>
                <a:lnTo>
                  <a:pt x="263267" y="0"/>
                </a:lnTo>
                <a:lnTo>
                  <a:pt x="263267" y="204391"/>
                </a:lnTo>
                <a:lnTo>
                  <a:pt x="0" y="204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996033" y="9053909"/>
            <a:ext cx="263267" cy="204391"/>
          </a:xfrm>
          <a:custGeom>
            <a:avLst/>
            <a:gdLst/>
            <a:ahLst/>
            <a:cxnLst/>
            <a:rect r="r" b="b" t="t" l="l"/>
            <a:pathLst>
              <a:path h="204391" w="263267">
                <a:moveTo>
                  <a:pt x="263267" y="0"/>
                </a:moveTo>
                <a:lnTo>
                  <a:pt x="0" y="0"/>
                </a:lnTo>
                <a:lnTo>
                  <a:pt x="0" y="204391"/>
                </a:lnTo>
                <a:lnTo>
                  <a:pt x="263267" y="204391"/>
                </a:lnTo>
                <a:lnTo>
                  <a:pt x="26326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1028700"/>
            <a:ext cx="1337383" cy="1157444"/>
          </a:xfrm>
          <a:custGeom>
            <a:avLst/>
            <a:gdLst/>
            <a:ahLst/>
            <a:cxnLst/>
            <a:rect r="r" b="b" t="t" l="l"/>
            <a:pathLst>
              <a:path h="1157444" w="1337383">
                <a:moveTo>
                  <a:pt x="0" y="0"/>
                </a:moveTo>
                <a:lnTo>
                  <a:pt x="1337383" y="0"/>
                </a:lnTo>
                <a:lnTo>
                  <a:pt x="1337383" y="1157444"/>
                </a:lnTo>
                <a:lnTo>
                  <a:pt x="0" y="11574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835963" y="800100"/>
            <a:ext cx="12616074" cy="3163176"/>
          </a:xfrm>
          <a:prstGeom prst="rect">
            <a:avLst/>
          </a:prstGeom>
        </p:spPr>
        <p:txBody>
          <a:bodyPr anchor="t" rtlCol="false" tIns="0" lIns="0" bIns="0" rIns="0">
            <a:spAutoFit/>
          </a:bodyPr>
          <a:lstStyle/>
          <a:p>
            <a:pPr algn="ctr">
              <a:lnSpc>
                <a:spcPts val="25590"/>
              </a:lnSpc>
            </a:pPr>
            <a:r>
              <a:rPr lang="en-US" sz="19386" spc="-949">
                <a:solidFill>
                  <a:srgbClr val="38B6FF"/>
                </a:solidFill>
                <a:latin typeface="Norwester"/>
                <a:ea typeface="Norwester"/>
                <a:cs typeface="Norwester"/>
                <a:sym typeface="Norwester"/>
              </a:rPr>
              <a:t>MINDMOTION</a:t>
            </a:r>
          </a:p>
        </p:txBody>
      </p:sp>
      <p:sp>
        <p:nvSpPr>
          <p:cNvPr name="TextBox 9" id="9"/>
          <p:cNvSpPr txBox="true"/>
          <p:nvPr/>
        </p:nvSpPr>
        <p:spPr>
          <a:xfrm rot="0">
            <a:off x="6619975" y="4256881"/>
            <a:ext cx="5048050" cy="886619"/>
          </a:xfrm>
          <a:prstGeom prst="rect">
            <a:avLst/>
          </a:prstGeom>
        </p:spPr>
        <p:txBody>
          <a:bodyPr anchor="t" rtlCol="false" tIns="0" lIns="0" bIns="0" rIns="0">
            <a:spAutoFit/>
          </a:bodyPr>
          <a:lstStyle/>
          <a:p>
            <a:pPr algn="ctr">
              <a:lnSpc>
                <a:spcPts val="3522"/>
              </a:lnSpc>
            </a:pPr>
            <a:r>
              <a:rPr lang="en-US" sz="2668" spc="-130">
                <a:solidFill>
                  <a:srgbClr val="FFFFFF"/>
                </a:solidFill>
                <a:latin typeface="Norwester"/>
                <a:ea typeface="Norwester"/>
                <a:cs typeface="Norwester"/>
                <a:sym typeface="Norwester"/>
              </a:rPr>
              <a:t>GIVING INDEPENDENCE BACK, ONE SIGNAL AT A TIME.</a:t>
            </a:r>
          </a:p>
        </p:txBody>
      </p:sp>
      <p:sp>
        <p:nvSpPr>
          <p:cNvPr name="Freeform 10" id="10"/>
          <p:cNvSpPr/>
          <p:nvPr/>
        </p:nvSpPr>
        <p:spPr>
          <a:xfrm flipH="true" flipV="false" rot="0">
            <a:off x="15921917" y="1048018"/>
            <a:ext cx="1337383" cy="1157444"/>
          </a:xfrm>
          <a:custGeom>
            <a:avLst/>
            <a:gdLst/>
            <a:ahLst/>
            <a:cxnLst/>
            <a:rect r="r" b="b" t="t" l="l"/>
            <a:pathLst>
              <a:path h="1157444" w="1337383">
                <a:moveTo>
                  <a:pt x="1337383" y="0"/>
                </a:moveTo>
                <a:lnTo>
                  <a:pt x="0" y="0"/>
                </a:lnTo>
                <a:lnTo>
                  <a:pt x="0" y="1157444"/>
                </a:lnTo>
                <a:lnTo>
                  <a:pt x="1337383" y="1157444"/>
                </a:lnTo>
                <a:lnTo>
                  <a:pt x="133738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2500" t="0" r="-12500" b="0"/>
            </a:stretch>
          </a:blipFill>
        </p:spPr>
      </p:sp>
      <p:sp>
        <p:nvSpPr>
          <p:cNvPr name="Freeform 3" id="3"/>
          <p:cNvSpPr/>
          <p:nvPr/>
        </p:nvSpPr>
        <p:spPr>
          <a:xfrm flipH="false" flipV="true" rot="0">
            <a:off x="14011825" y="8773668"/>
            <a:ext cx="3247475" cy="472360"/>
          </a:xfrm>
          <a:custGeom>
            <a:avLst/>
            <a:gdLst/>
            <a:ahLst/>
            <a:cxnLst/>
            <a:rect r="r" b="b" t="t" l="l"/>
            <a:pathLst>
              <a:path h="472360" w="3247475">
                <a:moveTo>
                  <a:pt x="0" y="472360"/>
                </a:moveTo>
                <a:lnTo>
                  <a:pt x="3247475" y="472360"/>
                </a:lnTo>
                <a:lnTo>
                  <a:pt x="3247475" y="0"/>
                </a:lnTo>
                <a:lnTo>
                  <a:pt x="0" y="0"/>
                </a:lnTo>
                <a:lnTo>
                  <a:pt x="0" y="47236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49183" y="2804003"/>
            <a:ext cx="7610117" cy="5070240"/>
          </a:xfrm>
          <a:custGeom>
            <a:avLst/>
            <a:gdLst/>
            <a:ahLst/>
            <a:cxnLst/>
            <a:rect r="r" b="b" t="t" l="l"/>
            <a:pathLst>
              <a:path h="5070240" w="7610117">
                <a:moveTo>
                  <a:pt x="0" y="0"/>
                </a:moveTo>
                <a:lnTo>
                  <a:pt x="7610117" y="0"/>
                </a:lnTo>
                <a:lnTo>
                  <a:pt x="7610117" y="5070240"/>
                </a:lnTo>
                <a:lnTo>
                  <a:pt x="0" y="5070240"/>
                </a:lnTo>
                <a:lnTo>
                  <a:pt x="0" y="0"/>
                </a:lnTo>
                <a:close/>
              </a:path>
            </a:pathLst>
          </a:custGeom>
          <a:blipFill>
            <a:blip r:embed="rId6"/>
            <a:stretch>
              <a:fillRect l="0" t="0" r="0" b="0"/>
            </a:stretch>
          </a:blipFill>
        </p:spPr>
      </p:sp>
      <p:sp>
        <p:nvSpPr>
          <p:cNvPr name="TextBox 5" id="5"/>
          <p:cNvSpPr txBox="true"/>
          <p:nvPr/>
        </p:nvSpPr>
        <p:spPr>
          <a:xfrm rot="0">
            <a:off x="799566" y="1544443"/>
            <a:ext cx="9739033" cy="1934409"/>
          </a:xfrm>
          <a:prstGeom prst="rect">
            <a:avLst/>
          </a:prstGeom>
        </p:spPr>
        <p:txBody>
          <a:bodyPr anchor="t" rtlCol="false" tIns="0" lIns="0" bIns="0" rIns="0">
            <a:spAutoFit/>
          </a:bodyPr>
          <a:lstStyle/>
          <a:p>
            <a:pPr algn="l">
              <a:lnSpc>
                <a:spcPts val="7287"/>
              </a:lnSpc>
            </a:pPr>
            <a:r>
              <a:rPr lang="en-US" sz="8376" spc="-410">
                <a:solidFill>
                  <a:srgbClr val="38B6FF"/>
                </a:solidFill>
                <a:latin typeface="Norwester"/>
                <a:ea typeface="Norwester"/>
                <a:cs typeface="Norwester"/>
                <a:sym typeface="Norwester"/>
              </a:rPr>
              <a:t>SHAPING THE FUTURE OF HUMAN POTENTIAL</a:t>
            </a:r>
          </a:p>
        </p:txBody>
      </p:sp>
      <p:sp>
        <p:nvSpPr>
          <p:cNvPr name="TextBox 6" id="6"/>
          <p:cNvSpPr txBox="true"/>
          <p:nvPr/>
        </p:nvSpPr>
        <p:spPr>
          <a:xfrm rot="0">
            <a:off x="905723" y="4010377"/>
            <a:ext cx="6953555" cy="32679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MindMotion isn’t just a chip — it’s hope restored.</a:t>
            </a:r>
          </a:p>
        </p:txBody>
      </p:sp>
      <p:sp>
        <p:nvSpPr>
          <p:cNvPr name="TextBox 7" id="7"/>
          <p:cNvSpPr txBox="true"/>
          <p:nvPr/>
        </p:nvSpPr>
        <p:spPr>
          <a:xfrm rot="0">
            <a:off x="905723" y="4803892"/>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From helping stroke survivors to empowering people with paralysis, this technology redefines what’s possible.</a:t>
            </a:r>
          </a:p>
        </p:txBody>
      </p:sp>
      <p:sp>
        <p:nvSpPr>
          <p:cNvPr name="TextBox 8" id="8"/>
          <p:cNvSpPr txBox="true"/>
          <p:nvPr/>
        </p:nvSpPr>
        <p:spPr>
          <a:xfrm rot="0">
            <a:off x="905723" y="5920243"/>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With the right support, we can scale from labs to lives — bringing independence back to millions.</a:t>
            </a:r>
          </a:p>
        </p:txBody>
      </p:sp>
      <p:sp>
        <p:nvSpPr>
          <p:cNvPr name="TextBox 9" id="9"/>
          <p:cNvSpPr txBox="true"/>
          <p:nvPr/>
        </p:nvSpPr>
        <p:spPr>
          <a:xfrm rot="0">
            <a:off x="905723" y="7006928"/>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Together, we’re not just building technology… we’re building futures.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sp>
        <p:nvSpPr>
          <p:cNvPr name="Freeform 3" id="3"/>
          <p:cNvSpPr/>
          <p:nvPr/>
        </p:nvSpPr>
        <p:spPr>
          <a:xfrm flipH="false" flipV="false" rot="-5400000">
            <a:off x="-358858" y="4907320"/>
            <a:ext cx="3247475" cy="472360"/>
          </a:xfrm>
          <a:custGeom>
            <a:avLst/>
            <a:gdLst/>
            <a:ahLst/>
            <a:cxnLst/>
            <a:rect r="r" b="b" t="t" l="l"/>
            <a:pathLst>
              <a:path h="472360" w="3247475">
                <a:moveTo>
                  <a:pt x="0" y="0"/>
                </a:moveTo>
                <a:lnTo>
                  <a:pt x="3247476" y="0"/>
                </a:lnTo>
                <a:lnTo>
                  <a:pt x="3247476" y="472360"/>
                </a:lnTo>
                <a:lnTo>
                  <a:pt x="0" y="4723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5400000">
            <a:off x="15399382" y="4907320"/>
            <a:ext cx="3247475" cy="472360"/>
          </a:xfrm>
          <a:custGeom>
            <a:avLst/>
            <a:gdLst/>
            <a:ahLst/>
            <a:cxnLst/>
            <a:rect r="r" b="b" t="t" l="l"/>
            <a:pathLst>
              <a:path h="472360" w="3247475">
                <a:moveTo>
                  <a:pt x="0" y="472360"/>
                </a:moveTo>
                <a:lnTo>
                  <a:pt x="3247476" y="472360"/>
                </a:lnTo>
                <a:lnTo>
                  <a:pt x="3247476" y="0"/>
                </a:lnTo>
                <a:lnTo>
                  <a:pt x="0" y="0"/>
                </a:lnTo>
                <a:lnTo>
                  <a:pt x="0" y="4723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5921917" y="8100856"/>
            <a:ext cx="1337383" cy="1157444"/>
          </a:xfrm>
          <a:custGeom>
            <a:avLst/>
            <a:gdLst/>
            <a:ahLst/>
            <a:cxnLst/>
            <a:rect r="r" b="b" t="t" l="l"/>
            <a:pathLst>
              <a:path h="1157444" w="1337383">
                <a:moveTo>
                  <a:pt x="0" y="0"/>
                </a:moveTo>
                <a:lnTo>
                  <a:pt x="1337383" y="0"/>
                </a:lnTo>
                <a:lnTo>
                  <a:pt x="1337383" y="1157444"/>
                </a:lnTo>
                <a:lnTo>
                  <a:pt x="0" y="11574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10800000">
            <a:off x="1028700" y="8081538"/>
            <a:ext cx="1337383" cy="1157444"/>
          </a:xfrm>
          <a:custGeom>
            <a:avLst/>
            <a:gdLst/>
            <a:ahLst/>
            <a:cxnLst/>
            <a:rect r="r" b="b" t="t" l="l"/>
            <a:pathLst>
              <a:path h="1157444" w="1337383">
                <a:moveTo>
                  <a:pt x="1337383" y="0"/>
                </a:moveTo>
                <a:lnTo>
                  <a:pt x="0" y="0"/>
                </a:lnTo>
                <a:lnTo>
                  <a:pt x="0" y="1157444"/>
                </a:lnTo>
                <a:lnTo>
                  <a:pt x="1337383" y="1157444"/>
                </a:lnTo>
                <a:lnTo>
                  <a:pt x="133738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6996033" y="1028700"/>
            <a:ext cx="263267" cy="204391"/>
          </a:xfrm>
          <a:custGeom>
            <a:avLst/>
            <a:gdLst/>
            <a:ahLst/>
            <a:cxnLst/>
            <a:rect r="r" b="b" t="t" l="l"/>
            <a:pathLst>
              <a:path h="204391" w="263267">
                <a:moveTo>
                  <a:pt x="0" y="0"/>
                </a:moveTo>
                <a:lnTo>
                  <a:pt x="263267" y="0"/>
                </a:lnTo>
                <a:lnTo>
                  <a:pt x="263267" y="204391"/>
                </a:lnTo>
                <a:lnTo>
                  <a:pt x="0" y="204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10800000">
            <a:off x="1028700" y="1028700"/>
            <a:ext cx="263267" cy="204391"/>
          </a:xfrm>
          <a:custGeom>
            <a:avLst/>
            <a:gdLst/>
            <a:ahLst/>
            <a:cxnLst/>
            <a:rect r="r" b="b" t="t" l="l"/>
            <a:pathLst>
              <a:path h="204391" w="263267">
                <a:moveTo>
                  <a:pt x="263267" y="0"/>
                </a:moveTo>
                <a:lnTo>
                  <a:pt x="0" y="0"/>
                </a:lnTo>
                <a:lnTo>
                  <a:pt x="0" y="204391"/>
                </a:lnTo>
                <a:lnTo>
                  <a:pt x="263267" y="204391"/>
                </a:lnTo>
                <a:lnTo>
                  <a:pt x="26326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835963" y="3447612"/>
            <a:ext cx="12616074" cy="3163176"/>
          </a:xfrm>
          <a:prstGeom prst="rect">
            <a:avLst/>
          </a:prstGeom>
        </p:spPr>
        <p:txBody>
          <a:bodyPr anchor="t" rtlCol="false" tIns="0" lIns="0" bIns="0" rIns="0">
            <a:spAutoFit/>
          </a:bodyPr>
          <a:lstStyle/>
          <a:p>
            <a:pPr algn="ctr">
              <a:lnSpc>
                <a:spcPts val="25590"/>
              </a:lnSpc>
            </a:pPr>
            <a:r>
              <a:rPr lang="en-US" sz="19386" spc="-949">
                <a:solidFill>
                  <a:srgbClr val="38B6FF"/>
                </a:solidFill>
                <a:latin typeface="Norwester"/>
                <a:ea typeface="Norwester"/>
                <a:cs typeface="Norwester"/>
                <a:sym typeface="Norwester"/>
              </a:rPr>
              <a:t>THANK YOU</a:t>
            </a:r>
          </a:p>
        </p:txBody>
      </p:sp>
      <p:sp>
        <p:nvSpPr>
          <p:cNvPr name="TextBox 10" id="10"/>
          <p:cNvSpPr txBox="true"/>
          <p:nvPr/>
        </p:nvSpPr>
        <p:spPr>
          <a:xfrm rot="0">
            <a:off x="8246505" y="1415805"/>
            <a:ext cx="1794990" cy="383769"/>
          </a:xfrm>
          <a:prstGeom prst="rect">
            <a:avLst/>
          </a:prstGeom>
        </p:spPr>
        <p:txBody>
          <a:bodyPr anchor="t" rtlCol="false" tIns="0" lIns="0" bIns="0" rIns="0">
            <a:spAutoFit/>
          </a:bodyPr>
          <a:lstStyle/>
          <a:p>
            <a:pPr algn="ctr">
              <a:lnSpc>
                <a:spcPts val="3014"/>
              </a:lnSpc>
            </a:pPr>
            <a:r>
              <a:rPr lang="en-US" sz="2283" spc="-111">
                <a:solidFill>
                  <a:srgbClr val="FFFFFF"/>
                </a:solidFill>
                <a:latin typeface="Norwester"/>
                <a:ea typeface="Norwester"/>
                <a:cs typeface="Norwester"/>
                <a:sym typeface="Norwester"/>
              </a:rPr>
              <a:t>LARANA, INC.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40973" y="2561885"/>
            <a:ext cx="5980010" cy="6696415"/>
            <a:chOff x="0" y="0"/>
            <a:chExt cx="6350000" cy="7110730"/>
          </a:xfrm>
        </p:grpSpPr>
        <p:sp>
          <p:nvSpPr>
            <p:cNvPr name="Freeform 4" id="4" descr="Image generate"/>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3"/>
              <a:stretch>
                <a:fillRect l="-5989" t="0" r="-5989" b="0"/>
              </a:stretch>
            </a:blipFill>
          </p:spPr>
        </p:sp>
      </p:grpSp>
      <p:sp>
        <p:nvSpPr>
          <p:cNvPr name="Freeform 5" id="5"/>
          <p:cNvSpPr/>
          <p:nvPr/>
        </p:nvSpPr>
        <p:spPr>
          <a:xfrm flipH="false" flipV="true" rot="0">
            <a:off x="14011825" y="1028700"/>
            <a:ext cx="3247475" cy="472360"/>
          </a:xfrm>
          <a:custGeom>
            <a:avLst/>
            <a:gdLst/>
            <a:ahLst/>
            <a:cxnLst/>
            <a:rect r="r" b="b" t="t" l="l"/>
            <a:pathLst>
              <a:path h="472360" w="3247475">
                <a:moveTo>
                  <a:pt x="0" y="472360"/>
                </a:moveTo>
                <a:lnTo>
                  <a:pt x="3247475" y="472360"/>
                </a:lnTo>
                <a:lnTo>
                  <a:pt x="3247475" y="0"/>
                </a:lnTo>
                <a:lnTo>
                  <a:pt x="0" y="0"/>
                </a:lnTo>
                <a:lnTo>
                  <a:pt x="0" y="47236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8317705" y="1028700"/>
            <a:ext cx="3247475" cy="472360"/>
          </a:xfrm>
          <a:custGeom>
            <a:avLst/>
            <a:gdLst/>
            <a:ahLst/>
            <a:cxnLst/>
            <a:rect r="r" b="b" t="t" l="l"/>
            <a:pathLst>
              <a:path h="472360" w="3247475">
                <a:moveTo>
                  <a:pt x="0" y="472360"/>
                </a:moveTo>
                <a:lnTo>
                  <a:pt x="3247475" y="472360"/>
                </a:lnTo>
                <a:lnTo>
                  <a:pt x="3247475" y="0"/>
                </a:lnTo>
                <a:lnTo>
                  <a:pt x="0" y="0"/>
                </a:lnTo>
                <a:lnTo>
                  <a:pt x="0" y="47236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245934" y="1496038"/>
            <a:ext cx="6638493" cy="1979295"/>
          </a:xfrm>
          <a:prstGeom prst="rect">
            <a:avLst/>
          </a:prstGeom>
        </p:spPr>
        <p:txBody>
          <a:bodyPr anchor="t" rtlCol="false" tIns="0" lIns="0" bIns="0" rIns="0">
            <a:spAutoFit/>
          </a:bodyPr>
          <a:lstStyle/>
          <a:p>
            <a:pPr algn="l">
              <a:lnSpc>
                <a:spcPts val="15840"/>
              </a:lnSpc>
            </a:pPr>
            <a:r>
              <a:rPr lang="en-US" sz="12000" spc="-588">
                <a:solidFill>
                  <a:srgbClr val="38B6FF"/>
                </a:solidFill>
                <a:latin typeface="Norwester"/>
                <a:ea typeface="Norwester"/>
                <a:cs typeface="Norwester"/>
                <a:sym typeface="Norwester"/>
              </a:rPr>
              <a:t>LAYLA</a:t>
            </a:r>
          </a:p>
        </p:txBody>
      </p:sp>
      <p:sp>
        <p:nvSpPr>
          <p:cNvPr name="TextBox 8" id="8"/>
          <p:cNvSpPr txBox="true"/>
          <p:nvPr/>
        </p:nvSpPr>
        <p:spPr>
          <a:xfrm rot="0">
            <a:off x="1040973" y="990600"/>
            <a:ext cx="1794990" cy="384298"/>
          </a:xfrm>
          <a:prstGeom prst="rect">
            <a:avLst/>
          </a:prstGeom>
        </p:spPr>
        <p:txBody>
          <a:bodyPr anchor="t" rtlCol="false" tIns="0" lIns="0" bIns="0" rIns="0">
            <a:spAutoFit/>
          </a:bodyPr>
          <a:lstStyle/>
          <a:p>
            <a:pPr algn="l">
              <a:lnSpc>
                <a:spcPts val="3014"/>
              </a:lnSpc>
            </a:pPr>
            <a:r>
              <a:rPr lang="en-US" sz="2283" spc="-111">
                <a:solidFill>
                  <a:srgbClr val="FFFFFF"/>
                </a:solidFill>
                <a:latin typeface="Norwester"/>
                <a:ea typeface="Norwester"/>
                <a:cs typeface="Norwester"/>
                <a:sym typeface="Norwester"/>
              </a:rPr>
              <a:t>LARANA, INC.</a:t>
            </a:r>
          </a:p>
        </p:txBody>
      </p:sp>
      <p:sp>
        <p:nvSpPr>
          <p:cNvPr name="TextBox 9" id="9"/>
          <p:cNvSpPr txBox="true"/>
          <p:nvPr/>
        </p:nvSpPr>
        <p:spPr>
          <a:xfrm rot="0">
            <a:off x="7930775" y="3799853"/>
            <a:ext cx="9328525" cy="1840942"/>
          </a:xfrm>
          <a:prstGeom prst="rect">
            <a:avLst/>
          </a:prstGeom>
        </p:spPr>
        <p:txBody>
          <a:bodyPr anchor="t" rtlCol="false" tIns="0" lIns="0" bIns="0" rIns="0">
            <a:spAutoFit/>
          </a:bodyPr>
          <a:lstStyle/>
          <a:p>
            <a:pPr algn="l">
              <a:lnSpc>
                <a:spcPts val="3738"/>
              </a:lnSpc>
            </a:pPr>
            <a:r>
              <a:rPr lang="en-US" sz="2875" spc="-86">
                <a:solidFill>
                  <a:srgbClr val="FFFFFF"/>
                </a:solidFill>
                <a:latin typeface="Helvetica World"/>
                <a:ea typeface="Helvetica World"/>
                <a:cs typeface="Helvetica World"/>
                <a:sym typeface="Helvetica World"/>
              </a:rPr>
              <a:t>Imagine Layla — a mother and gardener — who hasn’t felt the use of her right hand in five years. She learned to watch others tie shoelaces, hold a child’s hand, or clip a rose, thinking those small moments were lost.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2186310" y="3577565"/>
            <a:ext cx="5072990" cy="5680735"/>
            <a:chOff x="0" y="0"/>
            <a:chExt cx="6350000" cy="7110730"/>
          </a:xfrm>
        </p:grpSpPr>
        <p:sp>
          <p:nvSpPr>
            <p:cNvPr name="Freeform 4" id="4"/>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3"/>
              <a:stretch>
                <a:fillRect l="-50205" t="0" r="-50205" b="0"/>
              </a:stretch>
            </a:blipFill>
          </p:spPr>
        </p:sp>
      </p:grpSp>
      <p:grpSp>
        <p:nvGrpSpPr>
          <p:cNvPr name="Group 5" id="5"/>
          <p:cNvGrpSpPr/>
          <p:nvPr/>
        </p:nvGrpSpPr>
        <p:grpSpPr>
          <a:xfrm rot="0">
            <a:off x="10479607" y="1028700"/>
            <a:ext cx="4243198" cy="4751533"/>
            <a:chOff x="0" y="0"/>
            <a:chExt cx="6350000" cy="7110730"/>
          </a:xfrm>
        </p:grpSpPr>
        <p:sp>
          <p:nvSpPr>
            <p:cNvPr name="Freeform 6" id="6"/>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50205" t="0" r="-50205" b="0"/>
              </a:stretch>
            </a:blipFill>
          </p:spPr>
        </p:sp>
      </p:grpSp>
      <p:sp>
        <p:nvSpPr>
          <p:cNvPr name="Freeform 7" id="7"/>
          <p:cNvSpPr/>
          <p:nvPr/>
        </p:nvSpPr>
        <p:spPr>
          <a:xfrm flipH="false" flipV="true" rot="-5400000">
            <a:off x="9092049" y="7398382"/>
            <a:ext cx="3247475" cy="472360"/>
          </a:xfrm>
          <a:custGeom>
            <a:avLst/>
            <a:gdLst/>
            <a:ahLst/>
            <a:cxnLst/>
            <a:rect r="r" b="b" t="t" l="l"/>
            <a:pathLst>
              <a:path h="472360" w="3247475">
                <a:moveTo>
                  <a:pt x="0" y="472360"/>
                </a:moveTo>
                <a:lnTo>
                  <a:pt x="3247475" y="472360"/>
                </a:lnTo>
                <a:lnTo>
                  <a:pt x="3247475" y="0"/>
                </a:lnTo>
                <a:lnTo>
                  <a:pt x="0" y="0"/>
                </a:lnTo>
                <a:lnTo>
                  <a:pt x="0" y="4723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2511718"/>
            <a:ext cx="6638493" cy="1979295"/>
          </a:xfrm>
          <a:prstGeom prst="rect">
            <a:avLst/>
          </a:prstGeom>
        </p:spPr>
        <p:txBody>
          <a:bodyPr anchor="t" rtlCol="false" tIns="0" lIns="0" bIns="0" rIns="0">
            <a:spAutoFit/>
          </a:bodyPr>
          <a:lstStyle/>
          <a:p>
            <a:pPr algn="l">
              <a:lnSpc>
                <a:spcPts val="15840"/>
              </a:lnSpc>
            </a:pPr>
            <a:r>
              <a:rPr lang="en-US" sz="12000" spc="-588">
                <a:solidFill>
                  <a:srgbClr val="38B6FF"/>
                </a:solidFill>
                <a:latin typeface="Norwester"/>
                <a:ea typeface="Norwester"/>
                <a:cs typeface="Norwester"/>
                <a:sym typeface="Norwester"/>
              </a:rPr>
              <a:t>LYLA</a:t>
            </a:r>
          </a:p>
        </p:txBody>
      </p:sp>
      <p:sp>
        <p:nvSpPr>
          <p:cNvPr name="TextBox 9" id="9"/>
          <p:cNvSpPr txBox="true"/>
          <p:nvPr/>
        </p:nvSpPr>
        <p:spPr>
          <a:xfrm rot="0">
            <a:off x="1040973" y="990600"/>
            <a:ext cx="1794990" cy="384298"/>
          </a:xfrm>
          <a:prstGeom prst="rect">
            <a:avLst/>
          </a:prstGeom>
        </p:spPr>
        <p:txBody>
          <a:bodyPr anchor="t" rtlCol="false" tIns="0" lIns="0" bIns="0" rIns="0">
            <a:spAutoFit/>
          </a:bodyPr>
          <a:lstStyle/>
          <a:p>
            <a:pPr algn="l">
              <a:lnSpc>
                <a:spcPts val="3014"/>
              </a:lnSpc>
            </a:pPr>
            <a:r>
              <a:rPr lang="en-US" sz="2283" spc="-111">
                <a:solidFill>
                  <a:srgbClr val="FFFFFF"/>
                </a:solidFill>
                <a:latin typeface="Norwester"/>
                <a:ea typeface="Norwester"/>
                <a:cs typeface="Norwester"/>
                <a:sym typeface="Norwester"/>
              </a:rPr>
              <a:t>LARANA, INC.</a:t>
            </a:r>
          </a:p>
        </p:txBody>
      </p:sp>
      <p:sp>
        <p:nvSpPr>
          <p:cNvPr name="TextBox 10" id="10"/>
          <p:cNvSpPr txBox="true"/>
          <p:nvPr/>
        </p:nvSpPr>
        <p:spPr>
          <a:xfrm rot="0">
            <a:off x="897901" y="4771595"/>
            <a:ext cx="6769292" cy="1988702"/>
          </a:xfrm>
          <a:prstGeom prst="rect">
            <a:avLst/>
          </a:prstGeom>
        </p:spPr>
        <p:txBody>
          <a:bodyPr anchor="t" rtlCol="false" tIns="0" lIns="0" bIns="0" rIns="0">
            <a:spAutoFit/>
          </a:bodyPr>
          <a:lstStyle/>
          <a:p>
            <a:pPr algn="l">
              <a:lnSpc>
                <a:spcPts val="3221"/>
              </a:lnSpc>
            </a:pPr>
            <a:r>
              <a:rPr lang="en-US" sz="2478" spc="-74">
                <a:solidFill>
                  <a:srgbClr val="FFFFFF"/>
                </a:solidFill>
                <a:latin typeface="Helvetica World"/>
                <a:ea typeface="Helvetica World"/>
                <a:cs typeface="Helvetica World"/>
                <a:sym typeface="Helvetica World"/>
              </a:rPr>
              <a:t>Now imagine a tiny AI chip translating her intent into gentle signals: for the first time in years she feels a fingertip close and squeezes her daughter’s hand — a single glowing tear and a laugh say everything words can’t.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2500" t="0" r="-12500" b="0"/>
            </a:stretch>
          </a:blipFill>
        </p:spPr>
      </p:sp>
      <p:grpSp>
        <p:nvGrpSpPr>
          <p:cNvPr name="Group 3" id="3"/>
          <p:cNvGrpSpPr/>
          <p:nvPr/>
        </p:nvGrpSpPr>
        <p:grpSpPr>
          <a:xfrm rot="0">
            <a:off x="12982291" y="1028700"/>
            <a:ext cx="4258605" cy="4768786"/>
            <a:chOff x="0" y="0"/>
            <a:chExt cx="6350000" cy="7110730"/>
          </a:xfrm>
        </p:grpSpPr>
        <p:sp>
          <p:nvSpPr>
            <p:cNvPr name="Freeform 4" id="4"/>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33908" t="0" r="-33908" b="0"/>
              </a:stretch>
            </a:blipFill>
          </p:spPr>
        </p:sp>
      </p:grpSp>
      <p:grpSp>
        <p:nvGrpSpPr>
          <p:cNvPr name="Group 5" id="5"/>
          <p:cNvGrpSpPr/>
          <p:nvPr/>
        </p:nvGrpSpPr>
        <p:grpSpPr>
          <a:xfrm rot="0">
            <a:off x="8502114" y="1028700"/>
            <a:ext cx="4258605" cy="4768786"/>
            <a:chOff x="0" y="0"/>
            <a:chExt cx="6350000" cy="7110730"/>
          </a:xfrm>
        </p:grpSpPr>
        <p:sp>
          <p:nvSpPr>
            <p:cNvPr name="Freeform 6" id="6"/>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5"/>
              <a:stretch>
                <a:fillRect l="-33908" t="0" r="-33908" b="0"/>
              </a:stretch>
            </a:blipFill>
          </p:spPr>
        </p:sp>
      </p:grpSp>
      <p:sp>
        <p:nvSpPr>
          <p:cNvPr name="TextBox 7" id="7"/>
          <p:cNvSpPr txBox="true"/>
          <p:nvPr/>
        </p:nvSpPr>
        <p:spPr>
          <a:xfrm rot="0">
            <a:off x="1022898" y="1576366"/>
            <a:ext cx="6823238" cy="1137857"/>
          </a:xfrm>
          <a:prstGeom prst="rect">
            <a:avLst/>
          </a:prstGeom>
        </p:spPr>
        <p:txBody>
          <a:bodyPr anchor="t" rtlCol="false" tIns="0" lIns="0" bIns="0" rIns="0">
            <a:spAutoFit/>
          </a:bodyPr>
          <a:lstStyle/>
          <a:p>
            <a:pPr algn="l">
              <a:lnSpc>
                <a:spcPts val="9122"/>
              </a:lnSpc>
            </a:pPr>
            <a:r>
              <a:rPr lang="en-US" sz="6910" spc="-338">
                <a:solidFill>
                  <a:srgbClr val="38B6FF"/>
                </a:solidFill>
                <a:latin typeface="Norwester"/>
                <a:ea typeface="Norwester"/>
                <a:cs typeface="Norwester"/>
                <a:sym typeface="Norwester"/>
              </a:rPr>
              <a:t>THE PROBLEM</a:t>
            </a:r>
          </a:p>
        </p:txBody>
      </p:sp>
      <p:sp>
        <p:nvSpPr>
          <p:cNvPr name="TextBox 8" id="8"/>
          <p:cNvSpPr txBox="true"/>
          <p:nvPr/>
        </p:nvSpPr>
        <p:spPr>
          <a:xfrm rot="0">
            <a:off x="1040973" y="990600"/>
            <a:ext cx="1794990" cy="384298"/>
          </a:xfrm>
          <a:prstGeom prst="rect">
            <a:avLst/>
          </a:prstGeom>
        </p:spPr>
        <p:txBody>
          <a:bodyPr anchor="t" rtlCol="false" tIns="0" lIns="0" bIns="0" rIns="0">
            <a:spAutoFit/>
          </a:bodyPr>
          <a:lstStyle/>
          <a:p>
            <a:pPr algn="l">
              <a:lnSpc>
                <a:spcPts val="3014"/>
              </a:lnSpc>
            </a:pPr>
            <a:r>
              <a:rPr lang="en-US" sz="2283" spc="-111">
                <a:solidFill>
                  <a:srgbClr val="FFFFFF"/>
                </a:solidFill>
                <a:latin typeface="Norwester"/>
                <a:ea typeface="Norwester"/>
                <a:cs typeface="Norwester"/>
                <a:sym typeface="Norwester"/>
              </a:rPr>
              <a:t>LARANA, INC.</a:t>
            </a:r>
          </a:p>
        </p:txBody>
      </p:sp>
      <p:sp>
        <p:nvSpPr>
          <p:cNvPr name="TextBox 9" id="9"/>
          <p:cNvSpPr txBox="true"/>
          <p:nvPr/>
        </p:nvSpPr>
        <p:spPr>
          <a:xfrm rot="0">
            <a:off x="1022898" y="3241289"/>
            <a:ext cx="6016489" cy="687573"/>
          </a:xfrm>
          <a:prstGeom prst="rect">
            <a:avLst/>
          </a:prstGeom>
        </p:spPr>
        <p:txBody>
          <a:bodyPr anchor="t" rtlCol="false" tIns="0" lIns="0" bIns="0" rIns="0">
            <a:spAutoFit/>
          </a:bodyPr>
          <a:lstStyle/>
          <a:p>
            <a:pPr algn="l" marL="455641" indent="-227820" lvl="1">
              <a:lnSpc>
                <a:spcPts val="2743"/>
              </a:lnSpc>
              <a:buFont typeface="Arial"/>
              <a:buChar char="•"/>
            </a:pPr>
            <a:r>
              <a:rPr lang="en-US" sz="2110" spc="-63">
                <a:solidFill>
                  <a:srgbClr val="FFFFFF"/>
                </a:solidFill>
                <a:latin typeface="Helvetica World"/>
                <a:ea typeface="Helvetica World"/>
                <a:cs typeface="Helvetica World"/>
                <a:sym typeface="Helvetica World"/>
              </a:rPr>
              <a:t>Millions live with paralysis, losing independence in daily life</a:t>
            </a:r>
          </a:p>
        </p:txBody>
      </p:sp>
      <p:sp>
        <p:nvSpPr>
          <p:cNvPr name="TextBox 10" id="10"/>
          <p:cNvSpPr txBox="true"/>
          <p:nvPr/>
        </p:nvSpPr>
        <p:spPr>
          <a:xfrm rot="0">
            <a:off x="1040973" y="4452736"/>
            <a:ext cx="6016489" cy="687573"/>
          </a:xfrm>
          <a:prstGeom prst="rect">
            <a:avLst/>
          </a:prstGeom>
        </p:spPr>
        <p:txBody>
          <a:bodyPr anchor="t" rtlCol="false" tIns="0" lIns="0" bIns="0" rIns="0">
            <a:spAutoFit/>
          </a:bodyPr>
          <a:lstStyle/>
          <a:p>
            <a:pPr algn="l" marL="455641" indent="-227820" lvl="1">
              <a:lnSpc>
                <a:spcPts val="2743"/>
              </a:lnSpc>
              <a:buFont typeface="Arial"/>
              <a:buChar char="•"/>
            </a:pPr>
            <a:r>
              <a:rPr lang="en-US" sz="2110" spc="-63">
                <a:solidFill>
                  <a:srgbClr val="FFFFFF"/>
                </a:solidFill>
                <a:latin typeface="Helvetica World"/>
                <a:ea typeface="Helvetica World"/>
                <a:cs typeface="Helvetica World"/>
                <a:sym typeface="Helvetica World"/>
              </a:rPr>
              <a:t>Current solutions are expensive, invasive, and limited</a:t>
            </a:r>
          </a:p>
        </p:txBody>
      </p:sp>
      <p:sp>
        <p:nvSpPr>
          <p:cNvPr name="TextBox 11" id="11"/>
          <p:cNvSpPr txBox="true"/>
          <p:nvPr/>
        </p:nvSpPr>
        <p:spPr>
          <a:xfrm rot="0">
            <a:off x="1040973" y="5768911"/>
            <a:ext cx="6016489" cy="344673"/>
          </a:xfrm>
          <a:prstGeom prst="rect">
            <a:avLst/>
          </a:prstGeom>
        </p:spPr>
        <p:txBody>
          <a:bodyPr anchor="t" rtlCol="false" tIns="0" lIns="0" bIns="0" rIns="0">
            <a:spAutoFit/>
          </a:bodyPr>
          <a:lstStyle/>
          <a:p>
            <a:pPr algn="l" marL="455641" indent="-227820" lvl="1">
              <a:lnSpc>
                <a:spcPts val="2743"/>
              </a:lnSpc>
              <a:buFont typeface="Arial"/>
              <a:buChar char="•"/>
            </a:pPr>
            <a:r>
              <a:rPr lang="en-US" sz="2110" spc="-63">
                <a:solidFill>
                  <a:srgbClr val="FFFFFF"/>
                </a:solidFill>
                <a:latin typeface="Helvetica World"/>
                <a:ea typeface="Helvetica World"/>
                <a:cs typeface="Helvetica World"/>
                <a:sym typeface="Helvetica World"/>
              </a:rPr>
              <a:t>Brain-computer interfaces face major security risks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2500" t="0" r="-12500" b="0"/>
            </a:stretch>
          </a:blipFill>
        </p:spPr>
      </p:sp>
      <p:sp>
        <p:nvSpPr>
          <p:cNvPr name="Freeform 3" id="3"/>
          <p:cNvSpPr/>
          <p:nvPr/>
        </p:nvSpPr>
        <p:spPr>
          <a:xfrm flipH="false" flipV="true" rot="0">
            <a:off x="8661676" y="8785940"/>
            <a:ext cx="3247475" cy="472360"/>
          </a:xfrm>
          <a:custGeom>
            <a:avLst/>
            <a:gdLst/>
            <a:ahLst/>
            <a:cxnLst/>
            <a:rect r="r" b="b" t="t" l="l"/>
            <a:pathLst>
              <a:path h="472360" w="3247475">
                <a:moveTo>
                  <a:pt x="0" y="472360"/>
                </a:moveTo>
                <a:lnTo>
                  <a:pt x="3247475" y="472360"/>
                </a:lnTo>
                <a:lnTo>
                  <a:pt x="3247475" y="0"/>
                </a:lnTo>
                <a:lnTo>
                  <a:pt x="0" y="0"/>
                </a:lnTo>
                <a:lnTo>
                  <a:pt x="0" y="47236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725281" y="2968538"/>
            <a:ext cx="11672672" cy="6565878"/>
          </a:xfrm>
          <a:prstGeom prst="rect">
            <a:avLst/>
          </a:prstGeom>
        </p:spPr>
      </p:pic>
      <p:sp>
        <p:nvSpPr>
          <p:cNvPr name="TextBox 5" id="5"/>
          <p:cNvSpPr txBox="true"/>
          <p:nvPr/>
        </p:nvSpPr>
        <p:spPr>
          <a:xfrm rot="0">
            <a:off x="12397953" y="1723463"/>
            <a:ext cx="5459866" cy="781961"/>
          </a:xfrm>
          <a:prstGeom prst="rect">
            <a:avLst/>
          </a:prstGeom>
        </p:spPr>
        <p:txBody>
          <a:bodyPr anchor="t" rtlCol="false" tIns="0" lIns="0" bIns="0" rIns="0">
            <a:spAutoFit/>
          </a:bodyPr>
          <a:lstStyle/>
          <a:p>
            <a:pPr algn="l" marL="520126" indent="-260063" lvl="1">
              <a:lnSpc>
                <a:spcPts val="3131"/>
              </a:lnSpc>
              <a:buFont typeface="Arial"/>
              <a:buChar char="•"/>
            </a:pPr>
            <a:r>
              <a:rPr lang="en-US" sz="2409" spc="-72">
                <a:solidFill>
                  <a:srgbClr val="FFFFFF"/>
                </a:solidFill>
                <a:latin typeface="Helvetica World"/>
                <a:ea typeface="Helvetica World"/>
                <a:cs typeface="Helvetica World"/>
                <a:sym typeface="Helvetica World"/>
              </a:rPr>
              <a:t>Tiny AI chip translates brain signals into movement.</a:t>
            </a:r>
          </a:p>
        </p:txBody>
      </p:sp>
      <p:sp>
        <p:nvSpPr>
          <p:cNvPr name="TextBox 6" id="6"/>
          <p:cNvSpPr txBox="true"/>
          <p:nvPr/>
        </p:nvSpPr>
        <p:spPr>
          <a:xfrm rot="0">
            <a:off x="12397953" y="3431609"/>
            <a:ext cx="5710591" cy="1616617"/>
          </a:xfrm>
          <a:prstGeom prst="rect">
            <a:avLst/>
          </a:prstGeom>
        </p:spPr>
        <p:txBody>
          <a:bodyPr anchor="t" rtlCol="false" tIns="0" lIns="0" bIns="0" rIns="0">
            <a:spAutoFit/>
          </a:bodyPr>
          <a:lstStyle/>
          <a:p>
            <a:pPr algn="l" marL="544011" indent="-272005" lvl="1">
              <a:lnSpc>
                <a:spcPts val="3275"/>
              </a:lnSpc>
              <a:buFont typeface="Arial"/>
              <a:buChar char="•"/>
            </a:pPr>
            <a:r>
              <a:rPr lang="en-US" sz="2519" spc="-75">
                <a:solidFill>
                  <a:srgbClr val="FFFFFF"/>
                </a:solidFill>
                <a:latin typeface="Helvetica World"/>
                <a:ea typeface="Helvetica World"/>
                <a:cs typeface="Helvetica World"/>
                <a:sym typeface="Helvetica World"/>
              </a:rPr>
              <a:t>Secure and efficient: protects data from cyber risks.</a:t>
            </a:r>
          </a:p>
          <a:p>
            <a:pPr algn="l">
              <a:lnSpc>
                <a:spcPts val="3275"/>
              </a:lnSpc>
            </a:pPr>
          </a:p>
          <a:p>
            <a:pPr algn="l">
              <a:lnSpc>
                <a:spcPts val="3275"/>
              </a:lnSpc>
            </a:pPr>
          </a:p>
        </p:txBody>
      </p:sp>
      <p:sp>
        <p:nvSpPr>
          <p:cNvPr name="TextBox 7" id="7"/>
          <p:cNvSpPr txBox="true"/>
          <p:nvPr/>
        </p:nvSpPr>
        <p:spPr>
          <a:xfrm rot="0">
            <a:off x="12528850" y="5114925"/>
            <a:ext cx="5579693" cy="1580216"/>
          </a:xfrm>
          <a:prstGeom prst="rect">
            <a:avLst/>
          </a:prstGeom>
        </p:spPr>
        <p:txBody>
          <a:bodyPr anchor="t" rtlCol="false" tIns="0" lIns="0" bIns="0" rIns="0">
            <a:spAutoFit/>
          </a:bodyPr>
          <a:lstStyle/>
          <a:p>
            <a:pPr algn="l" marL="531541" indent="-265771" lvl="1">
              <a:lnSpc>
                <a:spcPts val="3200"/>
              </a:lnSpc>
              <a:buFont typeface="Arial"/>
              <a:buChar char="•"/>
            </a:pPr>
            <a:r>
              <a:rPr lang="en-US" sz="2461" spc="-73">
                <a:solidFill>
                  <a:srgbClr val="FFFFFF"/>
                </a:solidFill>
                <a:latin typeface="Helvetica World"/>
                <a:ea typeface="Helvetica World"/>
                <a:cs typeface="Helvetica World"/>
                <a:sym typeface="Helvetica World"/>
              </a:rPr>
              <a:t>Restores independence, small, cost-effective, and scalable.</a:t>
            </a:r>
          </a:p>
          <a:p>
            <a:pPr algn="l">
              <a:lnSpc>
                <a:spcPts val="3200"/>
              </a:lnSpc>
            </a:pPr>
          </a:p>
          <a:p>
            <a:pPr algn="l">
              <a:lnSpc>
                <a:spcPts val="3200"/>
              </a:lnSpc>
            </a:pPr>
          </a:p>
        </p:txBody>
      </p:sp>
      <p:sp>
        <p:nvSpPr>
          <p:cNvPr name="TextBox 8" id="8"/>
          <p:cNvSpPr txBox="true"/>
          <p:nvPr/>
        </p:nvSpPr>
        <p:spPr>
          <a:xfrm rot="0">
            <a:off x="1028700" y="571044"/>
            <a:ext cx="6823238" cy="2295313"/>
          </a:xfrm>
          <a:prstGeom prst="rect">
            <a:avLst/>
          </a:prstGeom>
        </p:spPr>
        <p:txBody>
          <a:bodyPr anchor="t" rtlCol="false" tIns="0" lIns="0" bIns="0" rIns="0">
            <a:spAutoFit/>
          </a:bodyPr>
          <a:lstStyle/>
          <a:p>
            <a:pPr algn="l">
              <a:lnSpc>
                <a:spcPts val="9122"/>
              </a:lnSpc>
            </a:pPr>
            <a:r>
              <a:rPr lang="en-US" sz="6910" spc="-338">
                <a:solidFill>
                  <a:srgbClr val="38B6FF"/>
                </a:solidFill>
                <a:latin typeface="Norwester"/>
                <a:ea typeface="Norwester"/>
                <a:cs typeface="Norwester"/>
                <a:sym typeface="Norwester"/>
              </a:rPr>
              <a:t>OUR SOLUTION: MINDMOTION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sp>
        <p:nvSpPr>
          <p:cNvPr name="Freeform 3" id="3"/>
          <p:cNvSpPr/>
          <p:nvPr/>
        </p:nvSpPr>
        <p:spPr>
          <a:xfrm flipH="false" flipV="true" rot="0">
            <a:off x="8827421" y="7638812"/>
            <a:ext cx="3247475" cy="472360"/>
          </a:xfrm>
          <a:custGeom>
            <a:avLst/>
            <a:gdLst/>
            <a:ahLst/>
            <a:cxnLst/>
            <a:rect r="r" b="b" t="t" l="l"/>
            <a:pathLst>
              <a:path h="472360" w="3247475">
                <a:moveTo>
                  <a:pt x="0" y="472360"/>
                </a:moveTo>
                <a:lnTo>
                  <a:pt x="3247475" y="472360"/>
                </a:lnTo>
                <a:lnTo>
                  <a:pt x="3247475" y="0"/>
                </a:lnTo>
                <a:lnTo>
                  <a:pt x="0" y="0"/>
                </a:lnTo>
                <a:lnTo>
                  <a:pt x="0" y="4723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419620"/>
            <a:ext cx="7386565" cy="3850247"/>
          </a:xfrm>
          <a:custGeom>
            <a:avLst/>
            <a:gdLst/>
            <a:ahLst/>
            <a:cxnLst/>
            <a:rect r="r" b="b" t="t" l="l"/>
            <a:pathLst>
              <a:path h="3850247" w="7386565">
                <a:moveTo>
                  <a:pt x="0" y="0"/>
                </a:moveTo>
                <a:lnTo>
                  <a:pt x="7386565" y="0"/>
                </a:lnTo>
                <a:lnTo>
                  <a:pt x="7386565" y="3850247"/>
                </a:lnTo>
                <a:lnTo>
                  <a:pt x="0" y="3850247"/>
                </a:lnTo>
                <a:lnTo>
                  <a:pt x="0" y="0"/>
                </a:lnTo>
                <a:close/>
              </a:path>
            </a:pathLst>
          </a:custGeom>
          <a:blipFill>
            <a:blip r:embed="rId5"/>
            <a:stretch>
              <a:fillRect l="0" t="0" r="0" b="0"/>
            </a:stretch>
          </a:blipFill>
        </p:spPr>
      </p:sp>
      <p:sp>
        <p:nvSpPr>
          <p:cNvPr name="Freeform 5" id="5"/>
          <p:cNvSpPr/>
          <p:nvPr/>
        </p:nvSpPr>
        <p:spPr>
          <a:xfrm flipH="false" flipV="false" rot="0">
            <a:off x="1309256" y="4796708"/>
            <a:ext cx="6537131" cy="4461592"/>
          </a:xfrm>
          <a:custGeom>
            <a:avLst/>
            <a:gdLst/>
            <a:ahLst/>
            <a:cxnLst/>
            <a:rect r="r" b="b" t="t" l="l"/>
            <a:pathLst>
              <a:path h="4461592" w="6537131">
                <a:moveTo>
                  <a:pt x="0" y="0"/>
                </a:moveTo>
                <a:lnTo>
                  <a:pt x="6537131" y="0"/>
                </a:lnTo>
                <a:lnTo>
                  <a:pt x="6537131" y="4461592"/>
                </a:lnTo>
                <a:lnTo>
                  <a:pt x="0" y="4461592"/>
                </a:lnTo>
                <a:lnTo>
                  <a:pt x="0" y="0"/>
                </a:lnTo>
                <a:close/>
              </a:path>
            </a:pathLst>
          </a:custGeom>
          <a:blipFill>
            <a:blip r:embed="rId6"/>
            <a:stretch>
              <a:fillRect l="0" t="0" r="0" b="0"/>
            </a:stretch>
          </a:blipFill>
        </p:spPr>
      </p:sp>
      <p:sp>
        <p:nvSpPr>
          <p:cNvPr name="TextBox 6" id="6"/>
          <p:cNvSpPr txBox="true"/>
          <p:nvPr/>
        </p:nvSpPr>
        <p:spPr>
          <a:xfrm rot="0">
            <a:off x="9144000" y="138356"/>
            <a:ext cx="8253961" cy="3179886"/>
          </a:xfrm>
          <a:prstGeom prst="rect">
            <a:avLst/>
          </a:prstGeom>
        </p:spPr>
        <p:txBody>
          <a:bodyPr anchor="t" rtlCol="false" tIns="0" lIns="0" bIns="0" rIns="0">
            <a:spAutoFit/>
          </a:bodyPr>
          <a:lstStyle/>
          <a:p>
            <a:pPr algn="l">
              <a:lnSpc>
                <a:spcPts val="12656"/>
              </a:lnSpc>
            </a:pPr>
            <a:r>
              <a:rPr lang="en-US" sz="9588" spc="-469">
                <a:solidFill>
                  <a:srgbClr val="38B6FF"/>
                </a:solidFill>
                <a:latin typeface="Norwester"/>
                <a:ea typeface="Norwester"/>
                <a:cs typeface="Norwester"/>
                <a:sym typeface="Norwester"/>
              </a:rPr>
              <a:t>HOW IT WORKS: AI IN MINDMOTION</a:t>
            </a:r>
          </a:p>
        </p:txBody>
      </p:sp>
      <p:sp>
        <p:nvSpPr>
          <p:cNvPr name="TextBox 7" id="7"/>
          <p:cNvSpPr txBox="true"/>
          <p:nvPr/>
        </p:nvSpPr>
        <p:spPr>
          <a:xfrm rot="0">
            <a:off x="9393212" y="4652389"/>
            <a:ext cx="6200298" cy="1623700"/>
          </a:xfrm>
          <a:prstGeom prst="rect">
            <a:avLst/>
          </a:prstGeom>
        </p:spPr>
        <p:txBody>
          <a:bodyPr anchor="t" rtlCol="false" tIns="0" lIns="0" bIns="0" rIns="0">
            <a:spAutoFit/>
          </a:bodyPr>
          <a:lstStyle/>
          <a:p>
            <a:pPr algn="l" marL="546437" indent="-273219" lvl="1">
              <a:lnSpc>
                <a:spcPts val="3290"/>
              </a:lnSpc>
              <a:buFont typeface="Arial"/>
              <a:buChar char="•"/>
            </a:pPr>
            <a:r>
              <a:rPr lang="en-US" sz="2530" spc="-75">
                <a:solidFill>
                  <a:srgbClr val="FFFFFF"/>
                </a:solidFill>
                <a:latin typeface="Helvetica World"/>
                <a:ea typeface="Helvetica World"/>
                <a:cs typeface="Helvetica World"/>
                <a:sym typeface="Helvetica World"/>
              </a:rPr>
              <a:t>AI model decodes intent (e.g., move hand).</a:t>
            </a:r>
          </a:p>
          <a:p>
            <a:pPr algn="l">
              <a:lnSpc>
                <a:spcPts val="3290"/>
              </a:lnSpc>
            </a:pPr>
          </a:p>
          <a:p>
            <a:pPr algn="l">
              <a:lnSpc>
                <a:spcPts val="3290"/>
              </a:lnSpc>
            </a:pPr>
          </a:p>
        </p:txBody>
      </p:sp>
      <p:sp>
        <p:nvSpPr>
          <p:cNvPr name="TextBox 8" id="8"/>
          <p:cNvSpPr txBox="true"/>
          <p:nvPr/>
        </p:nvSpPr>
        <p:spPr>
          <a:xfrm rot="0">
            <a:off x="9397211" y="5812154"/>
            <a:ext cx="6192301" cy="1215350"/>
          </a:xfrm>
          <a:prstGeom prst="rect">
            <a:avLst/>
          </a:prstGeom>
        </p:spPr>
        <p:txBody>
          <a:bodyPr anchor="t" rtlCol="false" tIns="0" lIns="0" bIns="0" rIns="0">
            <a:spAutoFit/>
          </a:bodyPr>
          <a:lstStyle/>
          <a:p>
            <a:pPr algn="l" marL="545733" indent="-272866" lvl="1">
              <a:lnSpc>
                <a:spcPts val="3286"/>
              </a:lnSpc>
              <a:buFont typeface="Arial"/>
              <a:buChar char="•"/>
            </a:pPr>
            <a:r>
              <a:rPr lang="en-US" sz="2527" spc="-75">
                <a:solidFill>
                  <a:srgbClr val="FFFFFF"/>
                </a:solidFill>
                <a:latin typeface="Helvetica World"/>
                <a:ea typeface="Helvetica World"/>
                <a:cs typeface="Helvetica World"/>
                <a:sym typeface="Helvetica World"/>
              </a:rPr>
              <a:t>Chip converts it into electrical stimulation.</a:t>
            </a:r>
          </a:p>
          <a:p>
            <a:pPr algn="l">
              <a:lnSpc>
                <a:spcPts val="3286"/>
              </a:lnSpc>
            </a:pPr>
          </a:p>
          <a:p>
            <a:pPr algn="l">
              <a:lnSpc>
                <a:spcPts val="3286"/>
              </a:lnSpc>
            </a:pPr>
          </a:p>
        </p:txBody>
      </p:sp>
      <p:sp>
        <p:nvSpPr>
          <p:cNvPr name="TextBox 9" id="9"/>
          <p:cNvSpPr txBox="true"/>
          <p:nvPr/>
        </p:nvSpPr>
        <p:spPr>
          <a:xfrm rot="0">
            <a:off x="9393212" y="3861167"/>
            <a:ext cx="6290520" cy="408701"/>
          </a:xfrm>
          <a:prstGeom prst="rect">
            <a:avLst/>
          </a:prstGeom>
        </p:spPr>
        <p:txBody>
          <a:bodyPr anchor="t" rtlCol="false" tIns="0" lIns="0" bIns="0" rIns="0">
            <a:spAutoFit/>
          </a:bodyPr>
          <a:lstStyle/>
          <a:p>
            <a:pPr algn="l" marL="554389" indent="-277194" lvl="1">
              <a:lnSpc>
                <a:spcPts val="3338"/>
              </a:lnSpc>
              <a:buFont typeface="Arial"/>
              <a:buChar char="•"/>
            </a:pPr>
            <a:r>
              <a:rPr lang="en-US" sz="2567" spc="-77">
                <a:solidFill>
                  <a:srgbClr val="FFFFFF"/>
                </a:solidFill>
                <a:latin typeface="Helvetica World"/>
                <a:ea typeface="Helvetica World"/>
                <a:cs typeface="Helvetica World"/>
                <a:sym typeface="Helvetica World"/>
              </a:rPr>
              <a:t>Reads brain signals (EEG).</a:t>
            </a:r>
          </a:p>
        </p:txBody>
      </p:sp>
      <p:sp>
        <p:nvSpPr>
          <p:cNvPr name="TextBox 10" id="10"/>
          <p:cNvSpPr txBox="true"/>
          <p:nvPr/>
        </p:nvSpPr>
        <p:spPr>
          <a:xfrm rot="0">
            <a:off x="9393212" y="6819015"/>
            <a:ext cx="6192301" cy="815623"/>
          </a:xfrm>
          <a:prstGeom prst="rect">
            <a:avLst/>
          </a:prstGeom>
        </p:spPr>
        <p:txBody>
          <a:bodyPr anchor="t" rtlCol="false" tIns="0" lIns="0" bIns="0" rIns="0">
            <a:spAutoFit/>
          </a:bodyPr>
          <a:lstStyle/>
          <a:p>
            <a:pPr algn="l" marL="545733" indent="-272866" lvl="1">
              <a:lnSpc>
                <a:spcPts val="3286"/>
              </a:lnSpc>
              <a:buFont typeface="Arial"/>
              <a:buChar char="•"/>
            </a:pPr>
            <a:r>
              <a:rPr lang="en-US" sz="2527" spc="-75">
                <a:solidFill>
                  <a:srgbClr val="FFFFFF"/>
                </a:solidFill>
                <a:latin typeface="Helvetica World"/>
                <a:ea typeface="Helvetica World"/>
                <a:cs typeface="Helvetica World"/>
                <a:sym typeface="Helvetica World"/>
              </a:rPr>
              <a:t>Secure transfer prevents hacking.</a:t>
            </a:r>
          </a:p>
          <a:p>
            <a:pPr algn="l">
              <a:lnSpc>
                <a:spcPts val="328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2500" t="0" r="-12500" b="0"/>
            </a:stretch>
          </a:blipFill>
        </p:spPr>
      </p:sp>
      <p:sp>
        <p:nvSpPr>
          <p:cNvPr name="Freeform 3" id="3"/>
          <p:cNvSpPr/>
          <p:nvPr/>
        </p:nvSpPr>
        <p:spPr>
          <a:xfrm flipH="false" flipV="true" rot="-5400000">
            <a:off x="15399382" y="7398382"/>
            <a:ext cx="3247475" cy="472360"/>
          </a:xfrm>
          <a:custGeom>
            <a:avLst/>
            <a:gdLst/>
            <a:ahLst/>
            <a:cxnLst/>
            <a:rect r="r" b="b" t="t" l="l"/>
            <a:pathLst>
              <a:path h="472360" w="3247475">
                <a:moveTo>
                  <a:pt x="0" y="472360"/>
                </a:moveTo>
                <a:lnTo>
                  <a:pt x="3247476" y="472360"/>
                </a:lnTo>
                <a:lnTo>
                  <a:pt x="3247476" y="0"/>
                </a:lnTo>
                <a:lnTo>
                  <a:pt x="0" y="0"/>
                </a:lnTo>
                <a:lnTo>
                  <a:pt x="0" y="47236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514670" y="3211011"/>
            <a:ext cx="10039122" cy="5408577"/>
          </a:xfrm>
          <a:custGeom>
            <a:avLst/>
            <a:gdLst/>
            <a:ahLst/>
            <a:cxnLst/>
            <a:rect r="r" b="b" t="t" l="l"/>
            <a:pathLst>
              <a:path h="5408577" w="10039122">
                <a:moveTo>
                  <a:pt x="0" y="0"/>
                </a:moveTo>
                <a:lnTo>
                  <a:pt x="10039122" y="0"/>
                </a:lnTo>
                <a:lnTo>
                  <a:pt x="10039122" y="5408577"/>
                </a:lnTo>
                <a:lnTo>
                  <a:pt x="0" y="5408577"/>
                </a:lnTo>
                <a:lnTo>
                  <a:pt x="0" y="0"/>
                </a:lnTo>
                <a:close/>
              </a:path>
            </a:pathLst>
          </a:custGeom>
          <a:blipFill>
            <a:blip r:embed="rId6"/>
            <a:stretch>
              <a:fillRect l="0" t="0" r="0" b="0"/>
            </a:stretch>
          </a:blipFill>
        </p:spPr>
      </p:sp>
      <p:sp>
        <p:nvSpPr>
          <p:cNvPr name="TextBox 5" id="5"/>
          <p:cNvSpPr txBox="true"/>
          <p:nvPr/>
        </p:nvSpPr>
        <p:spPr>
          <a:xfrm rot="0">
            <a:off x="861512" y="527603"/>
            <a:ext cx="9894015" cy="2424636"/>
          </a:xfrm>
          <a:prstGeom prst="rect">
            <a:avLst/>
          </a:prstGeom>
        </p:spPr>
        <p:txBody>
          <a:bodyPr anchor="t" rtlCol="false" tIns="0" lIns="0" bIns="0" rIns="0">
            <a:spAutoFit/>
          </a:bodyPr>
          <a:lstStyle/>
          <a:p>
            <a:pPr algn="l">
              <a:lnSpc>
                <a:spcPts val="9617"/>
              </a:lnSpc>
            </a:pPr>
            <a:r>
              <a:rPr lang="en-US" sz="7285" spc="-356">
                <a:solidFill>
                  <a:srgbClr val="38B6FF"/>
                </a:solidFill>
                <a:latin typeface="Norwester"/>
                <a:ea typeface="Norwester"/>
                <a:cs typeface="Norwester"/>
                <a:sym typeface="Norwester"/>
              </a:rPr>
              <a:t>FROM IDEA TO MARKET: NEURONOVA STARTUP PLAN</a:t>
            </a:r>
          </a:p>
        </p:txBody>
      </p:sp>
      <p:sp>
        <p:nvSpPr>
          <p:cNvPr name="TextBox 6" id="6"/>
          <p:cNvSpPr txBox="true"/>
          <p:nvPr/>
        </p:nvSpPr>
        <p:spPr>
          <a:xfrm rot="0">
            <a:off x="861512" y="3616168"/>
            <a:ext cx="5398734" cy="709036"/>
          </a:xfrm>
          <a:prstGeom prst="rect">
            <a:avLst/>
          </a:prstGeom>
        </p:spPr>
        <p:txBody>
          <a:bodyPr anchor="t" rtlCol="false" tIns="0" lIns="0" bIns="0" rIns="0">
            <a:spAutoFit/>
          </a:bodyPr>
          <a:lstStyle/>
          <a:p>
            <a:pPr algn="l" marL="475795" indent="-237897" lvl="1">
              <a:lnSpc>
                <a:spcPts val="2864"/>
              </a:lnSpc>
              <a:buFont typeface="Arial"/>
              <a:buChar char="•"/>
            </a:pPr>
            <a:r>
              <a:rPr lang="en-US" sz="2203" spc="-66">
                <a:solidFill>
                  <a:srgbClr val="FFFFFF"/>
                </a:solidFill>
                <a:latin typeface="Helvetica World"/>
                <a:ea typeface="Helvetica World"/>
                <a:cs typeface="Helvetica World"/>
                <a:sym typeface="Helvetica World"/>
              </a:rPr>
              <a:t>Total startup capital: $390,000 (balanced sources).</a:t>
            </a:r>
          </a:p>
        </p:txBody>
      </p:sp>
      <p:sp>
        <p:nvSpPr>
          <p:cNvPr name="TextBox 7" id="7"/>
          <p:cNvSpPr txBox="true"/>
          <p:nvPr/>
        </p:nvSpPr>
        <p:spPr>
          <a:xfrm rot="0">
            <a:off x="861512" y="4945131"/>
            <a:ext cx="5411433" cy="1065694"/>
          </a:xfrm>
          <a:prstGeom prst="rect">
            <a:avLst/>
          </a:prstGeom>
        </p:spPr>
        <p:txBody>
          <a:bodyPr anchor="t" rtlCol="false" tIns="0" lIns="0" bIns="0" rIns="0">
            <a:spAutoFit/>
          </a:bodyPr>
          <a:lstStyle/>
          <a:p>
            <a:pPr algn="l" marL="476914" indent="-238457" lvl="1">
              <a:lnSpc>
                <a:spcPts val="2871"/>
              </a:lnSpc>
              <a:buFont typeface="Arial"/>
              <a:buChar char="•"/>
            </a:pPr>
            <a:r>
              <a:rPr lang="en-US" sz="2208" spc="-66">
                <a:solidFill>
                  <a:srgbClr val="FFFFFF"/>
                </a:solidFill>
                <a:latin typeface="Helvetica World"/>
                <a:ea typeface="Helvetica World"/>
                <a:cs typeface="Helvetica World"/>
                <a:sym typeface="Helvetica World"/>
              </a:rPr>
              <a:t>Operating &amp; Marketing costs optimized at $203,000/month.</a:t>
            </a:r>
          </a:p>
          <a:p>
            <a:pPr algn="l">
              <a:lnSpc>
                <a:spcPts val="2871"/>
              </a:lnSpc>
            </a:pPr>
          </a:p>
        </p:txBody>
      </p:sp>
      <p:sp>
        <p:nvSpPr>
          <p:cNvPr name="TextBox 8" id="8"/>
          <p:cNvSpPr txBox="true"/>
          <p:nvPr/>
        </p:nvSpPr>
        <p:spPr>
          <a:xfrm rot="0">
            <a:off x="861512" y="6308898"/>
            <a:ext cx="5139619" cy="1013600"/>
          </a:xfrm>
          <a:prstGeom prst="rect">
            <a:avLst/>
          </a:prstGeom>
        </p:spPr>
        <p:txBody>
          <a:bodyPr anchor="t" rtlCol="false" tIns="0" lIns="0" bIns="0" rIns="0">
            <a:spAutoFit/>
          </a:bodyPr>
          <a:lstStyle/>
          <a:p>
            <a:pPr algn="l" marL="452959" indent="-226479" lvl="1">
              <a:lnSpc>
                <a:spcPts val="2727"/>
              </a:lnSpc>
              <a:buFont typeface="Arial"/>
              <a:buChar char="•"/>
            </a:pPr>
            <a:r>
              <a:rPr lang="en-US" sz="2098" spc="-62">
                <a:solidFill>
                  <a:srgbClr val="FFFFFF"/>
                </a:solidFill>
                <a:latin typeface="Helvetica World"/>
                <a:ea typeface="Helvetica World"/>
                <a:cs typeface="Helvetica World"/>
                <a:sym typeface="Helvetica World"/>
              </a:rPr>
              <a:t>LoBreak-even point: 2,950 units per month at $112.50 per unit.</a:t>
            </a:r>
          </a:p>
          <a:p>
            <a:pPr algn="l">
              <a:lnSpc>
                <a:spcPts val="2727"/>
              </a:lnSpc>
            </a:pPr>
          </a:p>
        </p:txBody>
      </p:sp>
      <p:sp>
        <p:nvSpPr>
          <p:cNvPr name="TextBox 9" id="9"/>
          <p:cNvSpPr txBox="true"/>
          <p:nvPr/>
        </p:nvSpPr>
        <p:spPr>
          <a:xfrm rot="0">
            <a:off x="861512" y="7605987"/>
            <a:ext cx="5139619" cy="1013600"/>
          </a:xfrm>
          <a:prstGeom prst="rect">
            <a:avLst/>
          </a:prstGeom>
        </p:spPr>
        <p:txBody>
          <a:bodyPr anchor="t" rtlCol="false" tIns="0" lIns="0" bIns="0" rIns="0">
            <a:spAutoFit/>
          </a:bodyPr>
          <a:lstStyle/>
          <a:p>
            <a:pPr algn="l" marL="452959" indent="-226479" lvl="1">
              <a:lnSpc>
                <a:spcPts val="2727"/>
              </a:lnSpc>
              <a:buFont typeface="Arial"/>
              <a:buChar char="•"/>
            </a:pPr>
            <a:r>
              <a:rPr lang="en-US" sz="2098" spc="-62">
                <a:solidFill>
                  <a:srgbClr val="FFFFFF"/>
                </a:solidFill>
                <a:latin typeface="Helvetica World"/>
                <a:ea typeface="Helvetica World"/>
                <a:cs typeface="Helvetica World"/>
                <a:sym typeface="Helvetica World"/>
              </a:rPr>
              <a:t>Projected revenue: $711,000 with profitability within Year 1.</a:t>
            </a:r>
          </a:p>
          <a:p>
            <a:pPr algn="l">
              <a:lnSpc>
                <a:spcPts val="272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2500" t="0" r="-12500" b="0"/>
            </a:stretch>
          </a:blipFill>
        </p:spPr>
      </p:sp>
      <p:sp>
        <p:nvSpPr>
          <p:cNvPr name="Freeform 3" id="3"/>
          <p:cNvSpPr/>
          <p:nvPr/>
        </p:nvSpPr>
        <p:spPr>
          <a:xfrm flipH="false" flipV="true" rot="0">
            <a:off x="1028700" y="8785940"/>
            <a:ext cx="3247475" cy="472360"/>
          </a:xfrm>
          <a:custGeom>
            <a:avLst/>
            <a:gdLst/>
            <a:ahLst/>
            <a:cxnLst/>
            <a:rect r="r" b="b" t="t" l="l"/>
            <a:pathLst>
              <a:path h="472360" w="3247475">
                <a:moveTo>
                  <a:pt x="0" y="472360"/>
                </a:moveTo>
                <a:lnTo>
                  <a:pt x="3247475" y="472360"/>
                </a:lnTo>
                <a:lnTo>
                  <a:pt x="3247475" y="0"/>
                </a:lnTo>
                <a:lnTo>
                  <a:pt x="0" y="0"/>
                </a:lnTo>
                <a:lnTo>
                  <a:pt x="0" y="47236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7882754" y="2278271"/>
            <a:ext cx="10405246" cy="5852951"/>
          </a:xfrm>
          <a:prstGeom prst="rect">
            <a:avLst/>
          </a:prstGeom>
        </p:spPr>
      </p:pic>
      <p:sp>
        <p:nvSpPr>
          <p:cNvPr name="TextBox 5" id="5"/>
          <p:cNvSpPr txBox="true"/>
          <p:nvPr/>
        </p:nvSpPr>
        <p:spPr>
          <a:xfrm rot="0">
            <a:off x="1028700" y="933658"/>
            <a:ext cx="6291027" cy="2593975"/>
          </a:xfrm>
          <a:prstGeom prst="rect">
            <a:avLst/>
          </a:prstGeom>
        </p:spPr>
        <p:txBody>
          <a:bodyPr anchor="t" rtlCol="false" tIns="0" lIns="0" bIns="0" rIns="0">
            <a:spAutoFit/>
          </a:bodyPr>
          <a:lstStyle/>
          <a:p>
            <a:pPr algn="l">
              <a:lnSpc>
                <a:spcPts val="10316"/>
              </a:lnSpc>
            </a:pPr>
            <a:r>
              <a:rPr lang="en-US" sz="7815" spc="-382">
                <a:solidFill>
                  <a:srgbClr val="38B6FF"/>
                </a:solidFill>
                <a:latin typeface="Norwester"/>
                <a:ea typeface="Norwester"/>
                <a:cs typeface="Norwester"/>
                <a:sym typeface="Norwester"/>
              </a:rPr>
              <a:t>FROM CONCEPT TO SIMULATION</a:t>
            </a:r>
          </a:p>
        </p:txBody>
      </p:sp>
      <p:sp>
        <p:nvSpPr>
          <p:cNvPr name="TextBox 6" id="6"/>
          <p:cNvSpPr txBox="true"/>
          <p:nvPr/>
        </p:nvSpPr>
        <p:spPr>
          <a:xfrm rot="0">
            <a:off x="1028700" y="3847669"/>
            <a:ext cx="6953555" cy="651825"/>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Silicon wafer – foundation for the chip circuitry.</a:t>
            </a:r>
          </a:p>
          <a:p>
            <a:pPr algn="l">
              <a:lnSpc>
                <a:spcPts val="2624"/>
              </a:lnSpc>
            </a:pPr>
          </a:p>
        </p:txBody>
      </p:sp>
      <p:sp>
        <p:nvSpPr>
          <p:cNvPr name="TextBox 7" id="7"/>
          <p:cNvSpPr txBox="true"/>
          <p:nvPr/>
        </p:nvSpPr>
        <p:spPr>
          <a:xfrm rot="0">
            <a:off x="1028700" y="4470919"/>
            <a:ext cx="6953555" cy="651825"/>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Copper interconnects – for high-speed electrical signal flow.</a:t>
            </a:r>
          </a:p>
          <a:p>
            <a:pPr algn="l">
              <a:lnSpc>
                <a:spcPts val="2624"/>
              </a:lnSpc>
            </a:pPr>
          </a:p>
        </p:txBody>
      </p:sp>
      <p:sp>
        <p:nvSpPr>
          <p:cNvPr name="TextBox 8" id="8"/>
          <p:cNvSpPr txBox="true"/>
          <p:nvPr/>
        </p:nvSpPr>
        <p:spPr>
          <a:xfrm rot="0">
            <a:off x="1028700" y="5094170"/>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Biocompatible coating (e.g., Parylene-C) – protects the chip and makes it safe inside the body.</a:t>
            </a:r>
          </a:p>
        </p:txBody>
      </p:sp>
      <p:sp>
        <p:nvSpPr>
          <p:cNvPr name="TextBox 9" id="9"/>
          <p:cNvSpPr txBox="true"/>
          <p:nvPr/>
        </p:nvSpPr>
        <p:spPr>
          <a:xfrm rot="0">
            <a:off x="1028700" y="5817179"/>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Electrodes (platinum/iridium) – for stable and safe neural stimulation.</a:t>
            </a:r>
          </a:p>
        </p:txBody>
      </p:sp>
      <p:sp>
        <p:nvSpPr>
          <p:cNvPr name="TextBox 10" id="10"/>
          <p:cNvSpPr txBox="true"/>
          <p:nvPr/>
        </p:nvSpPr>
        <p:spPr>
          <a:xfrm rot="0">
            <a:off x="1028700" y="6614735"/>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AI processing core (ASIC/FPGA) – specialized unit for brain-signal decoding</a:t>
            </a:r>
          </a:p>
        </p:txBody>
      </p:sp>
      <p:sp>
        <p:nvSpPr>
          <p:cNvPr name="TextBox 11" id="11"/>
          <p:cNvSpPr txBox="true"/>
          <p:nvPr/>
        </p:nvSpPr>
        <p:spPr>
          <a:xfrm rot="0">
            <a:off x="1028700" y="7589225"/>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Encapsulation layer – seals the chip against moisture and corrosion.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2500" t="0" r="-12500" b="0"/>
            </a:stretch>
          </a:blipFill>
        </p:spPr>
      </p:sp>
      <p:grpSp>
        <p:nvGrpSpPr>
          <p:cNvPr name="Group 3" id="3"/>
          <p:cNvGrpSpPr/>
          <p:nvPr/>
        </p:nvGrpSpPr>
        <p:grpSpPr>
          <a:xfrm rot="0">
            <a:off x="12587796" y="1028700"/>
            <a:ext cx="4671504" cy="5231150"/>
            <a:chOff x="0" y="0"/>
            <a:chExt cx="6350000" cy="7110730"/>
          </a:xfrm>
        </p:grpSpPr>
        <p:sp>
          <p:nvSpPr>
            <p:cNvPr name="Freeform 4" id="4"/>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34600" t="0" r="-34600" b="0"/>
              </a:stretch>
            </a:blipFill>
          </p:spPr>
        </p:sp>
      </p:grpSp>
      <p:grpSp>
        <p:nvGrpSpPr>
          <p:cNvPr name="Group 5" id="5"/>
          <p:cNvGrpSpPr/>
          <p:nvPr/>
        </p:nvGrpSpPr>
        <p:grpSpPr>
          <a:xfrm rot="0">
            <a:off x="7859278" y="4027150"/>
            <a:ext cx="4671504" cy="5231150"/>
            <a:chOff x="0" y="0"/>
            <a:chExt cx="6350000" cy="7110730"/>
          </a:xfrm>
        </p:grpSpPr>
        <p:sp>
          <p:nvSpPr>
            <p:cNvPr name="Freeform 6" id="6"/>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5"/>
              <a:stretch>
                <a:fillRect l="-33908" t="0" r="-33908" b="0"/>
              </a:stretch>
            </a:blipFill>
          </p:spPr>
        </p:sp>
      </p:grpSp>
      <p:sp>
        <p:nvSpPr>
          <p:cNvPr name="Freeform 7" id="7"/>
          <p:cNvSpPr/>
          <p:nvPr/>
        </p:nvSpPr>
        <p:spPr>
          <a:xfrm flipH="false" flipV="true" rot="0">
            <a:off x="14011825" y="8773668"/>
            <a:ext cx="3247475" cy="472360"/>
          </a:xfrm>
          <a:custGeom>
            <a:avLst/>
            <a:gdLst/>
            <a:ahLst/>
            <a:cxnLst/>
            <a:rect r="r" b="b" t="t" l="l"/>
            <a:pathLst>
              <a:path h="472360" w="3247475">
                <a:moveTo>
                  <a:pt x="0" y="472360"/>
                </a:moveTo>
                <a:lnTo>
                  <a:pt x="3247475" y="472360"/>
                </a:lnTo>
                <a:lnTo>
                  <a:pt x="3247475" y="0"/>
                </a:lnTo>
                <a:lnTo>
                  <a:pt x="0" y="0"/>
                </a:lnTo>
                <a:lnTo>
                  <a:pt x="0" y="47236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99566" y="1544443"/>
            <a:ext cx="7288846" cy="1934409"/>
          </a:xfrm>
          <a:prstGeom prst="rect">
            <a:avLst/>
          </a:prstGeom>
        </p:spPr>
        <p:txBody>
          <a:bodyPr anchor="t" rtlCol="false" tIns="0" lIns="0" bIns="0" rIns="0">
            <a:spAutoFit/>
          </a:bodyPr>
          <a:lstStyle/>
          <a:p>
            <a:pPr algn="l">
              <a:lnSpc>
                <a:spcPts val="7287"/>
              </a:lnSpc>
            </a:pPr>
            <a:r>
              <a:rPr lang="en-US" sz="8376" spc="-410">
                <a:solidFill>
                  <a:srgbClr val="38B6FF"/>
                </a:solidFill>
                <a:latin typeface="Norwester"/>
                <a:ea typeface="Norwester"/>
                <a:cs typeface="Norwester"/>
                <a:sym typeface="Norwester"/>
              </a:rPr>
              <a:t>RISKS &amp; HOW WE ADDRESS THEM</a:t>
            </a:r>
          </a:p>
        </p:txBody>
      </p:sp>
      <p:sp>
        <p:nvSpPr>
          <p:cNvPr name="TextBox 9" id="9"/>
          <p:cNvSpPr txBox="true"/>
          <p:nvPr/>
        </p:nvSpPr>
        <p:spPr>
          <a:xfrm rot="0">
            <a:off x="905723" y="3848452"/>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Medical safety – risk of tissue damage → solved with biocompatible coating &amp; safe stimulation levels.</a:t>
            </a:r>
          </a:p>
        </p:txBody>
      </p:sp>
      <p:sp>
        <p:nvSpPr>
          <p:cNvPr name="TextBox 10" id="10"/>
          <p:cNvSpPr txBox="true"/>
          <p:nvPr/>
        </p:nvSpPr>
        <p:spPr>
          <a:xfrm rot="0">
            <a:off x="967211" y="4803892"/>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Cybersecurity threats – risk of hacking brain signals → solved with encrypted data transmission.</a:t>
            </a:r>
          </a:p>
        </p:txBody>
      </p:sp>
      <p:sp>
        <p:nvSpPr>
          <p:cNvPr name="TextBox 11" id="11"/>
          <p:cNvSpPr txBox="true"/>
          <p:nvPr/>
        </p:nvSpPr>
        <p:spPr>
          <a:xfrm rot="0">
            <a:off x="967211" y="5709021"/>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Signal accuracy – brain signals are noisy → solved using deep learning models (CNN/RNN).</a:t>
            </a:r>
          </a:p>
        </p:txBody>
      </p:sp>
      <p:sp>
        <p:nvSpPr>
          <p:cNvPr name="TextBox 12" id="12"/>
          <p:cNvSpPr txBox="true"/>
          <p:nvPr/>
        </p:nvSpPr>
        <p:spPr>
          <a:xfrm rot="0">
            <a:off x="967211" y="6614150"/>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Cost scalability – keeping device affordable → solved with efficient manufacturing + modular design.</a:t>
            </a:r>
          </a:p>
        </p:txBody>
      </p:sp>
      <p:sp>
        <p:nvSpPr>
          <p:cNvPr name="TextBox 13" id="13"/>
          <p:cNvSpPr txBox="true"/>
          <p:nvPr/>
        </p:nvSpPr>
        <p:spPr>
          <a:xfrm rot="0">
            <a:off x="967211" y="7521965"/>
            <a:ext cx="6953555" cy="650640"/>
          </a:xfrm>
          <a:prstGeom prst="rect">
            <a:avLst/>
          </a:prstGeom>
        </p:spPr>
        <p:txBody>
          <a:bodyPr anchor="t" rtlCol="false" tIns="0" lIns="0" bIns="0" rIns="0">
            <a:spAutoFit/>
          </a:bodyPr>
          <a:lstStyle/>
          <a:p>
            <a:pPr algn="l" marL="435792" indent="-217896" lvl="1">
              <a:lnSpc>
                <a:spcPts val="2624"/>
              </a:lnSpc>
              <a:buFont typeface="Arial"/>
              <a:buChar char="•"/>
            </a:pPr>
            <a:r>
              <a:rPr lang="en-US" sz="2018" spc="-60">
                <a:solidFill>
                  <a:srgbClr val="FFFFFF"/>
                </a:solidFill>
                <a:latin typeface="Helvetica World"/>
                <a:ea typeface="Helvetica World"/>
                <a:cs typeface="Helvetica World"/>
                <a:sym typeface="Helvetica World"/>
              </a:rPr>
              <a:t>Regulatory approval – medical device certification → addressed with FDA/CE compliance roadmap.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DAG0AqgEzmE</dc:identifier>
  <dcterms:modified xsi:type="dcterms:W3CDTF">2011-08-01T06:04:30Z</dcterms:modified>
  <cp:revision>1</cp:revision>
  <dc:title>Blue and Black Modern Technology Presentation</dc:title>
</cp:coreProperties>
</file>